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4"/>
  </p:sldMasterIdLst>
  <p:notesMasterIdLst>
    <p:notesMasterId r:id="rId22"/>
  </p:notesMasterIdLst>
  <p:sldIdLst>
    <p:sldId id="342" r:id="rId5"/>
    <p:sldId id="354" r:id="rId6"/>
    <p:sldId id="351" r:id="rId7"/>
    <p:sldId id="348" r:id="rId8"/>
    <p:sldId id="349" r:id="rId9"/>
    <p:sldId id="353" r:id="rId10"/>
    <p:sldId id="363" r:id="rId11"/>
    <p:sldId id="356" r:id="rId12"/>
    <p:sldId id="344" r:id="rId13"/>
    <p:sldId id="357" r:id="rId14"/>
    <p:sldId id="358" r:id="rId15"/>
    <p:sldId id="359" r:id="rId16"/>
    <p:sldId id="360" r:id="rId17"/>
    <p:sldId id="362" r:id="rId18"/>
    <p:sldId id="361" r:id="rId19"/>
    <p:sldId id="345" r:id="rId20"/>
    <p:sldId id="35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66" d="100"/>
          <a:sy n="66" d="100"/>
        </p:scale>
        <p:origin x="66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625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433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5791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779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17241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171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510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48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697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2983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4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835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548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427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689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66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53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389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658" r:id="rId25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570"/>
            <a:ext cx="12387714" cy="1241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i="1" spc="-30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Hackathon   Title </a:t>
            </a:r>
            <a:br>
              <a:rPr lang="en-US" sz="3200" b="1" i="1" spc="-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i="1" spc="-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Interest Amount for current year</a:t>
            </a:r>
            <a:b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6A9D4-8FF5-7255-D67C-FEBA32A3BADC}"/>
              </a:ext>
            </a:extLst>
          </p:cNvPr>
          <p:cNvSpPr txBox="1"/>
          <p:nvPr/>
        </p:nvSpPr>
        <p:spPr>
          <a:xfrm>
            <a:off x="1302619" y="161219"/>
            <a:ext cx="958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u="sng" dirty="0">
                <a:solidFill>
                  <a:schemeClr val="bg1"/>
                </a:solidFill>
                <a:latin typeface="+mj-lt"/>
              </a:rPr>
              <a:t>Screenshots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C35CDA-4FA2-8396-3949-7CC3697A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2" y="886364"/>
            <a:ext cx="11328935" cy="5085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6E93F-0376-52DF-C0C1-0E84BBCE1872}"/>
              </a:ext>
            </a:extLst>
          </p:cNvPr>
          <p:cNvSpPr txBox="1"/>
          <p:nvPr/>
        </p:nvSpPr>
        <p:spPr>
          <a:xfrm>
            <a:off x="3850105" y="6100593"/>
            <a:ext cx="4523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1- Car EMI Page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0BFCDB-E43F-5D8F-8801-D4BA5F61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alculator&#10;&#10;Description automatically generated">
            <a:extLst>
              <a:ext uri="{FF2B5EF4-FFF2-40B4-BE49-F238E27FC236}">
                <a16:creationId xmlns:a16="http://schemas.microsoft.com/office/drawing/2014/main" id="{903B180B-6E85-3F9F-9B4E-9B9FBCA9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142826"/>
            <a:ext cx="11733196" cy="5552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DBDA7E-FFD2-FD47-07A4-AA3E870D83A0}"/>
              </a:ext>
            </a:extLst>
          </p:cNvPr>
          <p:cNvSpPr txBox="1"/>
          <p:nvPr/>
        </p:nvSpPr>
        <p:spPr>
          <a:xfrm>
            <a:off x="2685448" y="5948412"/>
            <a:ext cx="6930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2- Home Loan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A440F5-5165-519E-40CE-DF199F5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31A630-F286-5B11-1100-B65F4D30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222885"/>
            <a:ext cx="6095999" cy="52538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B0978E-4EDE-D0EB-0151-B54BE8235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0" b="5886"/>
          <a:stretch/>
        </p:blipFill>
        <p:spPr bwMode="auto">
          <a:xfrm>
            <a:off x="6545180" y="222885"/>
            <a:ext cx="5573026" cy="5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5A0C4E-0F8F-8321-53D1-E4E9853B83B4}"/>
              </a:ext>
            </a:extLst>
          </p:cNvPr>
          <p:cNvSpPr txBox="1"/>
          <p:nvPr/>
        </p:nvSpPr>
        <p:spPr>
          <a:xfrm>
            <a:off x="1584959" y="5813659"/>
            <a:ext cx="333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3-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66C13-49E8-B0FF-E7C0-4CCD5E05C018}"/>
              </a:ext>
            </a:extLst>
          </p:cNvPr>
          <p:cNvSpPr txBox="1"/>
          <p:nvPr/>
        </p:nvSpPr>
        <p:spPr>
          <a:xfrm>
            <a:off x="7449957" y="5786684"/>
            <a:ext cx="418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4- ExcelSheet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41A221-5033-1BEF-2FDA-65786FC7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36CF17-7229-272B-C7FE-FC1B1301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316081"/>
            <a:ext cx="11646568" cy="5552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C821D-3238-4B2E-F1E3-8DDFED7C98D1}"/>
              </a:ext>
            </a:extLst>
          </p:cNvPr>
          <p:cNvSpPr txBox="1"/>
          <p:nvPr/>
        </p:nvSpPr>
        <p:spPr>
          <a:xfrm>
            <a:off x="3984861" y="6153336"/>
            <a:ext cx="471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5- EMI Calculator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B70134-0836-103D-18B8-6C25D998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59AB58-F6D0-6D8A-56FC-7DAB20A9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3" y="280837"/>
            <a:ext cx="11511814" cy="555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12B83-2796-217F-D479-7891F86F6661}"/>
              </a:ext>
            </a:extLst>
          </p:cNvPr>
          <p:cNvSpPr txBox="1"/>
          <p:nvPr/>
        </p:nvSpPr>
        <p:spPr>
          <a:xfrm>
            <a:off x="3455470" y="5958036"/>
            <a:ext cx="622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6- LoanAmountCalculatorPage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A7BEC5-99D1-120B-C34D-9924638F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9FA3BB-36F0-1D08-1B63-854C4927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0" y="219828"/>
            <a:ext cx="11482939" cy="5552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A84E69-603E-B795-0D9C-6318833285B7}"/>
              </a:ext>
            </a:extLst>
          </p:cNvPr>
          <p:cNvSpPr txBox="1"/>
          <p:nvPr/>
        </p:nvSpPr>
        <p:spPr>
          <a:xfrm>
            <a:off x="2800951" y="6042879"/>
            <a:ext cx="626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7- LoanTenureCalculatorPage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6658E2-806C-0804-CE3F-DDD7621B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38C3ABD-8904-5B66-390B-CBD1E6120506}"/>
              </a:ext>
            </a:extLst>
          </p:cNvPr>
          <p:cNvSpPr>
            <a:spLocks noGrp="1"/>
          </p:cNvSpPr>
          <p:nvPr/>
        </p:nvSpPr>
        <p:spPr>
          <a:xfrm>
            <a:off x="905577" y="330267"/>
            <a:ext cx="10515600" cy="7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1" u="sng" dirty="0">
                <a:solidFill>
                  <a:schemeClr val="bg1"/>
                </a:solidFill>
              </a:rPr>
              <a:t>Learning outcomes</a:t>
            </a:r>
            <a:endParaRPr lang="en-IN" sz="3600" b="1" i="1" u="sng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05D571-E677-DEC6-5A94-77E9D343C02D}"/>
              </a:ext>
            </a:extLst>
          </p:cNvPr>
          <p:cNvSpPr>
            <a:spLocks noGrp="1"/>
          </p:cNvSpPr>
          <p:nvPr/>
        </p:nvSpPr>
        <p:spPr>
          <a:xfrm>
            <a:off x="500513" y="1328288"/>
            <a:ext cx="11049801" cy="5130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were able to perform automation testing using selenium framework and gained knowledge on working with development tools.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Learned how to use the resources more efficiently through the project implementing procedure.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working as a team realized the importance of team work and coordinated well to make the project well organized.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got an understanding on how to automate tests across web browsers for web applications and to ensure their high quality.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understood that testing the progressiveness and regularity increases the proficiency and functionality of the web applications.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3A1460E-69D1-8F5B-60D9-BF2CAB1D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i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341C-FA8B-0411-A22C-0A067F8A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F138-6531-3EF2-45DD-91110FA9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50" y="1742988"/>
            <a:ext cx="7188441" cy="461732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COHORT CODE - QEA23QE018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4A78C-C9A4-1236-117C-C768A84F83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8265" y="2497060"/>
            <a:ext cx="7478829" cy="382673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Arulselvi M- 2271299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Glara Salini J - 2271318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Deepika S - 2271320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Santhosh Kumar A N - 2271417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E3A-9042-5617-13ED-E7B3AB31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692" y="6226198"/>
            <a:ext cx="2853479" cy="365125"/>
          </a:xfrm>
        </p:spPr>
        <p:txBody>
          <a:bodyPr/>
          <a:lstStyle/>
          <a:p>
            <a:fld id="{FE024F78-56A6-7740-B68D-8D4D026EDF3F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E64B4-1296-3576-CA76-08456930E4A0}"/>
              </a:ext>
            </a:extLst>
          </p:cNvPr>
          <p:cNvSpPr txBox="1"/>
          <p:nvPr/>
        </p:nvSpPr>
        <p:spPr>
          <a:xfrm>
            <a:off x="636934" y="1128507"/>
            <a:ext cx="226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- 06</a:t>
            </a:r>
          </a:p>
        </p:txBody>
      </p:sp>
    </p:spTree>
    <p:extLst>
      <p:ext uri="{BB962C8B-B14F-4D97-AF65-F5344CB8AC3E}">
        <p14:creationId xmlns:p14="http://schemas.microsoft.com/office/powerpoint/2010/main" val="38263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63" y="1052107"/>
            <a:ext cx="6910627" cy="116488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7829" y="2530837"/>
            <a:ext cx="8172028" cy="453410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Automation scope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deliverables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51D8D1A-0D8F-4916-D43D-2A51B4A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73" y="952901"/>
            <a:ext cx="11973827" cy="58329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Find the EMI for Car with price of 15 Lac, Interest rate of 9.5% &amp; Tenure 1 year. Display the interest amount &amp; principal amount for one month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From Menu, pick Home Loan EMI Calculator, fill relevant details &amp; extract all the data from  year on year table &amp; store in excel.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From Menu, pick Loan Calculator and under EMI calculator, do all UI check for text box &amp; scales. Change the Loan tenure for year &amp; month, check the change in scale. Re-use the same validation for Loan Amount Calculator &amp; Loan Tenure Calculator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BE47C0C-7842-B426-26C7-76455386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42046-D8E9-E658-E548-173436D27E93}"/>
              </a:ext>
            </a:extLst>
          </p:cNvPr>
          <p:cNvSpPr txBox="1"/>
          <p:nvPr/>
        </p:nvSpPr>
        <p:spPr>
          <a:xfrm>
            <a:off x="375385" y="264696"/>
            <a:ext cx="1134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u="sng" dirty="0"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Problem Statement : </a:t>
            </a:r>
            <a:endParaRPr lang="en-IN" sz="3200" i="1" u="sng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76909C4-55C3-4BDA-35D7-BC426080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24494"/>
            <a:ext cx="10515600" cy="1251919"/>
          </a:xfrm>
        </p:spPr>
        <p:txBody>
          <a:bodyPr/>
          <a:lstStyle/>
          <a:p>
            <a:r>
              <a:rPr lang="en-IN" sz="3600" b="1" u="sng" dirty="0"/>
              <a:t>Key Automation Scope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78813B-DADE-8346-B2C4-F1C6E736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0DBAE-EB05-C521-6CBC-6A2F16D11C0E}"/>
              </a:ext>
            </a:extLst>
          </p:cNvPr>
          <p:cNvSpPr txBox="1"/>
          <p:nvPr/>
        </p:nvSpPr>
        <p:spPr>
          <a:xfrm>
            <a:off x="615938" y="1299411"/>
            <a:ext cx="10982426" cy="583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Implemented all the feasible automation concepts in the project for better project outcome.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transactions and doing calculations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table values and storing in excel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Filling data in screen and multiple UI validations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from Menus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Reusable of methods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Scrolling down in web page</a:t>
            </a:r>
          </a:p>
          <a:p>
            <a:pPr>
              <a:lnSpc>
                <a:spcPct val="150000"/>
              </a:lnSpc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18" y="1041179"/>
            <a:ext cx="10515600" cy="897933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</a:rPr>
              <a:t>Website used </a:t>
            </a:r>
            <a:br>
              <a:rPr lang="en-IN" sz="2200" dirty="0">
                <a:solidFill>
                  <a:schemeClr val="bg1"/>
                </a:solidFill>
              </a:rPr>
            </a:br>
            <a:r>
              <a:rPr lang="en-IN" sz="2200" dirty="0">
                <a:solidFill>
                  <a:schemeClr val="bg1"/>
                </a:solidFill>
                <a:highlight>
                  <a:srgbClr val="C0C0C0"/>
                </a:highlight>
              </a:rPr>
              <a:t>https://emicalculator.net/</a:t>
            </a:r>
            <a:endParaRPr lang="en-US" sz="2200" dirty="0">
              <a:highlight>
                <a:srgbClr val="C0C0C0"/>
              </a:highligh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14919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A418B-ECA3-F23B-9335-F697E81C3DE0}"/>
              </a:ext>
            </a:extLst>
          </p:cNvPr>
          <p:cNvSpPr txBox="1"/>
          <p:nvPr/>
        </p:nvSpPr>
        <p:spPr>
          <a:xfrm>
            <a:off x="633663" y="259778"/>
            <a:ext cx="10924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i="1" u="sng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PREREQUISITES</a:t>
            </a:r>
            <a:endParaRPr lang="en-IN" sz="3600" b="1" i="1" u="sng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C088-A86C-3C21-9C8B-22DF59DA8CB5}"/>
              </a:ext>
            </a:extLst>
          </p:cNvPr>
          <p:cNvSpPr txBox="1"/>
          <p:nvPr/>
        </p:nvSpPr>
        <p:spPr>
          <a:xfrm>
            <a:off x="654518" y="2120472"/>
            <a:ext cx="106647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 used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- Portable framework for testing Web applications and automating the process.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         - High level Programming language.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    - Integrated Development Environment for various ‘Languages’.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05EA5-C38C-83A7-27E2-EAB43A1B176D}"/>
              </a:ext>
            </a:extLst>
          </p:cNvPr>
          <p:cNvSpPr txBox="1"/>
          <p:nvPr/>
        </p:nvSpPr>
        <p:spPr>
          <a:xfrm>
            <a:off x="654518" y="4175716"/>
            <a:ext cx="111725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2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Frameworks used: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 – Open Source testing framework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 – Object repository design pattern.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POI –  It is a POI library written in Java that gives users an API for manipulating Microsoft document.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IN" sz="2200" b="1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503AE2-E75B-EBCD-9288-248C60F2F4A0}"/>
              </a:ext>
            </a:extLst>
          </p:cNvPr>
          <p:cNvSpPr>
            <a:spLocks noGrp="1"/>
          </p:cNvSpPr>
          <p:nvPr/>
        </p:nvSpPr>
        <p:spPr>
          <a:xfrm>
            <a:off x="801301" y="274708"/>
            <a:ext cx="10515600" cy="78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u="sng" dirty="0">
                <a:solidFill>
                  <a:schemeClr val="bg1"/>
                </a:solidFill>
              </a:rPr>
              <a:t>Project deliverables</a:t>
            </a:r>
            <a:endParaRPr lang="en-IN" sz="3200" b="1" i="1" u="sng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DD038-9A6A-09DD-A90F-25570EAFE0DA}"/>
              </a:ext>
            </a:extLst>
          </p:cNvPr>
          <p:cNvSpPr>
            <a:spLocks noGrp="1"/>
          </p:cNvSpPr>
          <p:nvPr/>
        </p:nvSpPr>
        <p:spPr>
          <a:xfrm>
            <a:off x="317632" y="1441906"/>
            <a:ext cx="11482939" cy="5541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the project manually and generated the functional testing reports.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Verified the project before starting the automation process.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open source testing framework as an effective testing tool.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Java which is a high level programming language increased the efficiency level of the project by its platform independency and easy compilation along debugging properties.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Maven in the project for managing the software and the project.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 the project along with the required screenshots as a reference for  better understanding.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data-driven framework using Excel, XML and Json and handled the failed testcases.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testing using multiple browsers(Google Chrome and Microsoft edge).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the necessary requirements and completed the project successfully which meets all its objectives.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C4C31-FD8D-2818-6B1F-F95B59B9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EEBEF-3ECD-3B63-A9FF-0928F634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Google Shape;103;p19">
            <a:extLst>
              <a:ext uri="{FF2B5EF4-FFF2-40B4-BE49-F238E27FC236}">
                <a16:creationId xmlns:a16="http://schemas.microsoft.com/office/drawing/2014/main" id="{B458E81A-5DA4-F8E7-8717-13342C33067C}"/>
              </a:ext>
            </a:extLst>
          </p:cNvPr>
          <p:cNvSpPr txBox="1">
            <a:spLocks/>
          </p:cNvSpPr>
          <p:nvPr/>
        </p:nvSpPr>
        <p:spPr>
          <a:xfrm>
            <a:off x="340155" y="56597"/>
            <a:ext cx="11544016" cy="4782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i="1" u="sng" dirty="0"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7" name="Google Shape;104;p19">
            <a:extLst>
              <a:ext uri="{FF2B5EF4-FFF2-40B4-BE49-F238E27FC236}">
                <a16:creationId xmlns:a16="http://schemas.microsoft.com/office/drawing/2014/main" id="{9B6FB987-D48D-9B3D-84A0-12A66818F16D}"/>
              </a:ext>
            </a:extLst>
          </p:cNvPr>
          <p:cNvSpPr txBox="1">
            <a:spLocks/>
          </p:cNvSpPr>
          <p:nvPr/>
        </p:nvSpPr>
        <p:spPr>
          <a:xfrm>
            <a:off x="336405" y="2272564"/>
            <a:ext cx="11312736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endParaRPr lang="en-IN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DF2EA66-7BA7-CF47-A2AE-252DF756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4" y="824297"/>
            <a:ext cx="6138079" cy="549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862FAC-C31F-CB2A-DCB6-5E756AB4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6190" y="748938"/>
            <a:ext cx="5477468" cy="2884229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52CD76-46E9-D2DD-0736-0E0AF660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90" y="3709071"/>
            <a:ext cx="5477468" cy="25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DC897E-77D9-5A3E-61D9-FD201B64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" y="498107"/>
            <a:ext cx="10597414" cy="586178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D8163D-A325-E91A-3617-92BECF66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</TotalTime>
  <Words>582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 Nova</vt:lpstr>
      <vt:lpstr>Bahnschrift Light</vt:lpstr>
      <vt:lpstr>Biome</vt:lpstr>
      <vt:lpstr>Biome Light</vt:lpstr>
      <vt:lpstr>Calibri</vt:lpstr>
      <vt:lpstr>Segoe UI</vt:lpstr>
      <vt:lpstr>Times New Roman</vt:lpstr>
      <vt:lpstr>Trebuchet MS</vt:lpstr>
      <vt:lpstr>Wingdings</vt:lpstr>
      <vt:lpstr>Wingdings 3</vt:lpstr>
      <vt:lpstr>Facet</vt:lpstr>
      <vt:lpstr>Hackathon   Title  Find the Interest Amount for current year </vt:lpstr>
      <vt:lpstr>COHORT CODE - QEA23QE018</vt:lpstr>
      <vt:lpstr>Contents:</vt:lpstr>
      <vt:lpstr>1. Find the EMI for Car with price of 15 Lac, Interest rate of 9.5% &amp; Tenure 1 year. Display the interest amount &amp; principal amount for one month 2. From Menu, pick Home Loan EMI Calculator, fill relevant details &amp; extract all the data from  year on year table &amp; store in excel. 3. From Menu, pick Loan Calculator and under EMI calculator, do all UI check for text box &amp; scales. Change the Loan tenure for year &amp; month, check the change in scale. Re-use the same validation for Loan Amount Calculator &amp; Loan Tenure Calculator </vt:lpstr>
      <vt:lpstr>Key Automation Scope</vt:lpstr>
      <vt:lpstr>Website used  https://emicalculator.net/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Interest Amount for current year</dc:title>
  <dc:creator>P, Santiya (Cognizant)</dc:creator>
  <cp:lastModifiedBy>Salini J, Glara (Cognizant)</cp:lastModifiedBy>
  <cp:revision>9</cp:revision>
  <dcterms:created xsi:type="dcterms:W3CDTF">2023-06-11T05:32:35Z</dcterms:created>
  <dcterms:modified xsi:type="dcterms:W3CDTF">2023-06-14T09:30:27Z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